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6" r:id="rId4"/>
  </p:sldMasterIdLst>
  <p:notesMasterIdLst>
    <p:notesMasterId r:id="rId29"/>
  </p:notesMasterIdLst>
  <p:handoutMasterIdLst>
    <p:handoutMasterId r:id="rId30"/>
  </p:handoutMasterIdLst>
  <p:sldIdLst>
    <p:sldId id="309" r:id="rId5"/>
    <p:sldId id="333" r:id="rId6"/>
    <p:sldId id="331" r:id="rId7"/>
    <p:sldId id="332" r:id="rId8"/>
    <p:sldId id="335" r:id="rId9"/>
    <p:sldId id="334" r:id="rId10"/>
    <p:sldId id="292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20" r:id="rId19"/>
    <p:sldId id="321" r:id="rId20"/>
    <p:sldId id="322" r:id="rId21"/>
    <p:sldId id="324" r:id="rId22"/>
    <p:sldId id="325" r:id="rId23"/>
    <p:sldId id="326" r:id="rId24"/>
    <p:sldId id="327" r:id="rId25"/>
    <p:sldId id="328" r:id="rId26"/>
    <p:sldId id="329" r:id="rId27"/>
    <p:sldId id="33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8" autoAdjust="0"/>
    <p:restoredTop sz="94524" autoAdjust="0"/>
  </p:normalViewPr>
  <p:slideViewPr>
    <p:cSldViewPr snapToGrid="0">
      <p:cViewPr varScale="1">
        <p:scale>
          <a:sx n="60" d="100"/>
          <a:sy n="60" d="100"/>
        </p:scale>
        <p:origin x="69" y="261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D74683B-723D-44F9-B6CB-B2114E0382C2}" type="datetime1">
              <a:rPr lang="en-GB" smtClean="0"/>
              <a:t>01/12/2024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CFC670-4CD4-49B2-BA1B-21911C7419F1}" type="datetime1">
              <a:rPr lang="en-GB" smtClean="0"/>
              <a:pPr/>
              <a:t>01/12/2024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6B913A0-8194-43AB-8CE1-D8825DE3150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51478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DFEEB-C7FF-1B06-0A3E-EC4F8E82C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3036F9-661B-9C7F-2CA1-51A4629D6C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815DC7-8DBA-9D85-6F6D-718D75EC69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CB61A6-F875-C27B-DDAB-4858492E51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2965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8F2588-D3CD-3AD1-9D3A-03AA91775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6C40FA-B1D5-3C52-91A5-4F255A49FA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CE91E4-D53F-1049-1CDA-688FCDF134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5635AE-A224-BFD9-95C3-68AC2C481F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5674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DA3AB4-DB57-AC56-C077-9D6A0274F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AE8AD7-C5DB-8BA7-D84B-F6F73C2C76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D56594-96B8-F86F-720B-8589B6CE40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8CDEE-7A8C-48AE-884A-27F00011D9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49807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39B31-DAF5-C3D4-C7C5-B8C17DB36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16C333-B63B-FEDC-E114-29DF251DE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0DBB7D-34FC-298F-89EE-0C9B5726FF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E1F0B5-0497-F955-8425-684E778041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98097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69B5AA-8BFE-DAFD-015C-1287A83E8E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0955D8-AE63-A697-AA14-FDF898EFFA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1A0FD1-120A-4A8F-8969-CB39782BFF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45D490-3B9E-A8EC-8B81-AC97CF7286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03316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CAF67F-C894-7EF3-2A4A-2C2EA0F4A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54F8FE-8D8C-7048-2A1C-54E32556E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BAEF83-A810-376E-0F45-954F6BDE1B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56461A-A4AE-72B7-81B7-EFCADE60D3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66219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65EB77-D65E-CDD4-51EF-90B3D3D4DA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51BC65-F452-AC4C-6208-3C541F3A5B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B147ED-064A-021D-170C-3CFA96F77E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7DC52-77A4-1BB6-8D7A-C3B092A729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579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EC44F1-720B-2B62-6DD4-6A9CE3492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836DE0-0E7D-0AA2-930B-D05CF596FC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8DAD72-B687-EF10-7065-B48CB185BD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C8862-0490-AAC7-9D72-0CE7A70437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52874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3DA6B-E416-4CE4-3C1B-3224A33AF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D91728-DF33-B266-F59C-C5E4AEE65B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06E36F-15BB-9CC1-CC45-D98664771D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9295F8-B41C-469E-B1B7-C93FEC2B09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37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3392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6D10C-5DBF-0D78-1710-426249D95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85A42A-6369-33D6-8D0E-D7E13EAA7F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D070DB-B4A2-363F-FCB3-28BD3BA2B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4125E-01AA-6544-2F6A-6A49330FEE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9826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A1941-E13D-0A2D-E8FA-931505BB0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6416AE-B997-2FA3-1AAC-FA45B8E703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CEBE8A-77DA-6101-066A-4D30CD6035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7470F7-1BB3-3358-8B26-0F7D5AC0F2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3949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E643E6-92CB-4194-4E48-7AD98594D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AA2140-1708-3906-9B96-08F0986771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638ABF-EA6C-D883-19CF-A24D0B994B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392CA5-68CD-FCBA-9135-799CD2E1C3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19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7C519-ACFE-3602-193F-2C5226CD5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906D50-C2D2-4ABD-F1E2-B593E130FF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0E72C4-320E-43F2-D01C-D8850C4F94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F21E7-8D37-AB58-B209-8CA51A2A86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443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09E44-0513-0B95-E726-A742C6321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BEA539-A3B9-1F48-EC5B-DA6982631F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98676A-6014-58EE-E9B9-919E80BB7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0493EC-2E10-7A4E-886A-5D6648C29E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8918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D2600-300F-C097-6F96-071EAEEE9A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379263-0A6A-2E55-9CAB-3EDF697983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8BBE17-146F-3851-DB66-01DC0014AA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DB4482-5CC9-BBD3-AD65-75520E6537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866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45A44-DCE3-7AE9-3C1C-02FBBC875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850A72-8C30-3F8F-4E5D-68C643C6E3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360EDF-3CA9-9F40-C339-DB12C325D5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D6270-79C3-691B-DE9B-95C6112F5B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5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87948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590802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8414543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en-US" noProof="0"/>
              <a:t>Click icon to add SmartArt graphic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00191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182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0843673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228552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277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580002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95698945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202271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pPr rtl="0"/>
            <a:r>
              <a:rPr lang="en-GB" noProof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397247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Contoso business plan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4548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49" r:id="rId13"/>
    <p:sldLayoutId id="2147483665" r:id="rId14"/>
    <p:sldLayoutId id="2147483654" r:id="rId15"/>
    <p:sldLayoutId id="2147483668" r:id="rId16"/>
    <p:sldLayoutId id="2147483673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96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01" name="Rectangle 100">
            <a:extLst>
              <a:ext uri="{FF2B5EF4-FFF2-40B4-BE49-F238E27FC236}">
                <a16:creationId xmlns:a16="http://schemas.microsoft.com/office/drawing/2014/main" id="{8BC298DB-2D5C-40A1-9A78-6B4A12198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35C2355B-7CE9-4192-9142-A41CA0A0C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0421" y="537038"/>
            <a:ext cx="5130035" cy="2819165"/>
          </a:xfrm>
        </p:spPr>
        <p:txBody>
          <a:bodyPr vert="horz" lIns="91440" tIns="45720" rIns="91440" bIns="0" rtlCol="0" anchor="b">
            <a:noAutofit/>
          </a:bodyPr>
          <a:lstStyle/>
          <a:p>
            <a:r>
              <a:rPr lang="en-US" sz="4000"/>
              <a:t>SQL Learning Journey: </a:t>
            </a:r>
            <a:br>
              <a:rPr lang="en-US" sz="4000"/>
            </a:br>
            <a:r>
              <a:rPr lang="en-US" sz="4000"/>
              <a:t>Exploring Population Data</a:t>
            </a:r>
            <a:endParaRPr lang="en-US" sz="4000" dirty="0"/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88412" y="3530869"/>
            <a:ext cx="4162489" cy="650820"/>
          </a:xfrm>
        </p:spPr>
        <p:txBody>
          <a:bodyPr vert="horz" lIns="91440" tIns="91440" rIns="91440" bIns="9144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600">
                <a:solidFill>
                  <a:schemeClr val="tx1"/>
                </a:solidFill>
              </a:rPr>
              <a:t>By Swapna Macha</a:t>
            </a:r>
          </a:p>
        </p:txBody>
      </p:sp>
      <p:pic>
        <p:nvPicPr>
          <p:cNvPr id="6" name="Picture 5" descr="A diagram of a database&#10;&#10;Description automatically generated">
            <a:extLst>
              <a:ext uri="{FF2B5EF4-FFF2-40B4-BE49-F238E27FC236}">
                <a16:creationId xmlns:a16="http://schemas.microsoft.com/office/drawing/2014/main" id="{A75F780B-C0EF-E541-E173-856365619AE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63" t="9091" r="14431" b="-3"/>
          <a:stretch/>
        </p:blipFill>
        <p:spPr>
          <a:xfrm>
            <a:off x="155400" y="85540"/>
            <a:ext cx="5215358" cy="5867618"/>
          </a:xfrm>
          <a:prstGeom prst="rect">
            <a:avLst/>
          </a:prstGeom>
          <a:noFill/>
        </p:spPr>
      </p:pic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06D05ED8-39E4-42F8-92CB-704C2BD0D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79647" y="3526496"/>
            <a:ext cx="414993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4" name="Picture 103">
            <a:extLst>
              <a:ext uri="{FF2B5EF4-FFF2-40B4-BE49-F238E27FC236}">
                <a16:creationId xmlns:a16="http://schemas.microsoft.com/office/drawing/2014/main" id="{45CE2E7C-6AA3-4710-825D-4CDDF788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3256C6C3-0EDC-4651-AB37-9F26CFAA6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3075BDA-DB8F-7B4E-E865-02E39299B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D1153D-79CC-1054-265D-7B2DB7AEA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10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A4175-46FB-BE85-AF03-AF195C3EA793}"/>
              </a:ext>
            </a:extLst>
          </p:cNvPr>
          <p:cNvSpPr txBox="1"/>
          <p:nvPr/>
        </p:nvSpPr>
        <p:spPr>
          <a:xfrm>
            <a:off x="7765169" y="2600235"/>
            <a:ext cx="366369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Identifying cities from the database with populations exceeding 2 million.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9BA9E7-3659-0CF1-5493-2D35A224B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692" y="677984"/>
            <a:ext cx="6226360" cy="550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576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80129B3-7C91-385D-CF93-9AD8640F7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3D330-E403-932D-4E25-B8D9F8327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11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B96E49-5B76-E9B5-A8B1-E2576E8AFC22}"/>
              </a:ext>
            </a:extLst>
          </p:cNvPr>
          <p:cNvSpPr txBox="1"/>
          <p:nvPr/>
        </p:nvSpPr>
        <p:spPr>
          <a:xfrm>
            <a:off x="7801745" y="2828835"/>
            <a:ext cx="366369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Compiling a list of cities from the database that start with the prefix 'Be'.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E2B7F4-6076-A2B8-0BD1-BBD69675E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61" y="798973"/>
            <a:ext cx="5991746" cy="526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240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61AB795-46D8-20EF-AB19-919D815EC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12CC217-01A6-9623-3508-C6CB4DEF6400}"/>
              </a:ext>
            </a:extLst>
          </p:cNvPr>
          <p:cNvSpPr txBox="1"/>
          <p:nvPr/>
        </p:nvSpPr>
        <p:spPr>
          <a:xfrm>
            <a:off x="7940041" y="2551466"/>
            <a:ext cx="381914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Identifying cities with populations Ranging between 500,000 and 1 million.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520DCC4-4054-D1E5-D909-4B2DDD057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80" y="1563078"/>
            <a:ext cx="6802352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207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B082CB0-D34B-2A22-853A-5D7CC4C5F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2F6238-6FC3-2946-2728-5620B185F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13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4B2B14-A423-A265-A811-9F44782EB013}"/>
              </a:ext>
            </a:extLst>
          </p:cNvPr>
          <p:cNvSpPr txBox="1"/>
          <p:nvPr/>
        </p:nvSpPr>
        <p:spPr>
          <a:xfrm>
            <a:off x="8330185" y="2341153"/>
            <a:ext cx="317546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Sorted list of cities from the database in ascending order by name.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5738A7-88B6-A0E2-39A8-6DC2618A9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571" y="798973"/>
            <a:ext cx="6609538" cy="53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999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DC65155B-D3C0-BA6D-172E-C40C012B7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1D77FCB-D0E4-3314-101A-DEA460F560C6}"/>
              </a:ext>
            </a:extLst>
          </p:cNvPr>
          <p:cNvSpPr txBox="1"/>
          <p:nvPr/>
        </p:nvSpPr>
        <p:spPr>
          <a:xfrm>
            <a:off x="8880366" y="2505216"/>
            <a:ext cx="27432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Identifying the most populated city from the database.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D18454-6AC9-F83B-311A-E38455EDB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461" y="1233339"/>
            <a:ext cx="7893742" cy="461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903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3FD0125-C9A8-A981-BD33-DD0D7197C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5ED2454-D5F7-E4E5-6EAB-05C778716116}"/>
              </a:ext>
            </a:extLst>
          </p:cNvPr>
          <p:cNvSpPr txBox="1"/>
          <p:nvPr/>
        </p:nvSpPr>
        <p:spPr>
          <a:xfrm>
            <a:off x="7543800" y="2505216"/>
            <a:ext cx="372825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Identifying students with a list of unique city names sorted alphabetically.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B2C5C8-D215-828A-E783-BBEB8B239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56" y="1172308"/>
            <a:ext cx="5426698" cy="519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378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BFB556B-C359-2AFB-08D8-9594D5036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0DCFF1-3D38-D485-647D-9C11F67ADD78}"/>
              </a:ext>
            </a:extLst>
          </p:cNvPr>
          <p:cNvSpPr txBox="1"/>
          <p:nvPr/>
        </p:nvSpPr>
        <p:spPr>
          <a:xfrm>
            <a:off x="8032788" y="681875"/>
            <a:ext cx="372825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Identifying the city with the lowest population from the database.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AF38E4-4536-0664-A181-CA401AC80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68" y="307751"/>
            <a:ext cx="7179555" cy="28103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AD63FE1-9F05-50CC-477A-09F1375D2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968" y="3386289"/>
            <a:ext cx="7179555" cy="31448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7D7A3A-3AFE-75B7-1E07-0D618FA3CC5A}"/>
              </a:ext>
            </a:extLst>
          </p:cNvPr>
          <p:cNvSpPr txBox="1"/>
          <p:nvPr/>
        </p:nvSpPr>
        <p:spPr>
          <a:xfrm>
            <a:off x="8032788" y="3429000"/>
            <a:ext cx="357716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Identifying  the country with the highest life expectancy from the database.</a:t>
            </a:r>
          </a:p>
        </p:txBody>
      </p:sp>
    </p:spTree>
    <p:extLst>
      <p:ext uri="{BB962C8B-B14F-4D97-AF65-F5344CB8AC3E}">
        <p14:creationId xmlns:p14="http://schemas.microsoft.com/office/powerpoint/2010/main" val="1387404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D8C10CF-E513-CA89-35A8-3BE6339FE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BBDD6C9-BB85-13C8-4F94-59EEEA51D64E}"/>
              </a:ext>
            </a:extLst>
          </p:cNvPr>
          <p:cNvSpPr txBox="1"/>
          <p:nvPr/>
        </p:nvSpPr>
        <p:spPr>
          <a:xfrm>
            <a:off x="8377288" y="535163"/>
            <a:ext cx="372825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Identifying the city with the lowest population from the database.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334A73-932A-B2D6-10CB-59744D5DE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841" y="277743"/>
            <a:ext cx="6583273" cy="25769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BA6224-3E8D-2885-9344-8F6BCF7767D9}"/>
              </a:ext>
            </a:extLst>
          </p:cNvPr>
          <p:cNvSpPr txBox="1"/>
          <p:nvPr/>
        </p:nvSpPr>
        <p:spPr>
          <a:xfrm>
            <a:off x="8377288" y="3962062"/>
            <a:ext cx="354648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800" kern="0">
                <a:solidFill>
                  <a:srgbClr val="24292F"/>
                </a:solidFill>
                <a:effectLst/>
                <a:latin typeface="Segoe UI" panose="020B0502040204020203" pitchFamily="34" charset="0"/>
                <a:ea typeface="Segoe UI" panose="020B0502040204020203" pitchFamily="34" charset="0"/>
              </a:defRPr>
            </a:lvl1pPr>
          </a:lstStyle>
          <a:p>
            <a:r>
              <a:rPr lang="en-GB" sz="3200" kern="1200" dirty="0">
                <a:solidFill>
                  <a:prstClr val="black"/>
                </a:solidFill>
                <a:latin typeface="Quire Sans Pro Light"/>
                <a:ea typeface="+mn-ea"/>
              </a:rPr>
              <a:t>Identifying the country with the highest population from the database.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FF95DD-1A2E-DAE4-9985-6A0DFB39E3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841" y="3152126"/>
            <a:ext cx="6583274" cy="320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1968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8ABB050-DCB0-9B0D-0251-93D6D8005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366EA7-8790-A305-92E7-D416B7539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18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42CD34-40C6-0A95-D97C-C290769F8477}"/>
              </a:ext>
            </a:extLst>
          </p:cNvPr>
          <p:cNvSpPr txBox="1"/>
          <p:nvPr/>
        </p:nvSpPr>
        <p:spPr>
          <a:xfrm>
            <a:off x="8371117" y="2178643"/>
            <a:ext cx="344126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Compiling a list of cities located in Europe from the database.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DEEAA4-644F-86E1-7F45-A229A3B5D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54" y="885772"/>
            <a:ext cx="7506323" cy="517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239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7844800D-3233-5C89-FC28-97EA6B207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00E5F2D-5D90-705B-61A2-F6868A0484CC}"/>
              </a:ext>
            </a:extLst>
          </p:cNvPr>
          <p:cNvSpPr txBox="1"/>
          <p:nvPr/>
        </p:nvSpPr>
        <p:spPr>
          <a:xfrm>
            <a:off x="8371116" y="2178643"/>
            <a:ext cx="368981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Calculating the average population for each country from the database.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1E2528-77C1-D3E0-99D5-3991B26F8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853" y="1181817"/>
            <a:ext cx="7403032" cy="489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31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08703-1780-C24C-439F-13441CD55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37A0D92-A601-3957-A610-36864591F3D6}"/>
              </a:ext>
            </a:extLst>
          </p:cNvPr>
          <p:cNvSpPr txBox="1"/>
          <p:nvPr/>
        </p:nvSpPr>
        <p:spPr>
          <a:xfrm>
            <a:off x="902970" y="476200"/>
            <a:ext cx="61036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/>
              <a:t>Contents</a:t>
            </a: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602AF179-43D4-1210-3474-E2AAEC8FC7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770839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4F3B65-3309-6195-309F-60F5C1F72468}"/>
              </a:ext>
            </a:extLst>
          </p:cNvPr>
          <p:cNvSpPr txBox="1"/>
          <p:nvPr/>
        </p:nvSpPr>
        <p:spPr>
          <a:xfrm>
            <a:off x="557784" y="1819299"/>
            <a:ext cx="1147572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23900" lvl="1" indent="-457200" rtl="0">
              <a:buFont typeface="+mj-lt"/>
              <a:buAutoNum type="arabicPeriod"/>
            </a:pPr>
            <a:r>
              <a:rPr lang="en-US" sz="2800" dirty="0"/>
              <a:t>Project Brief</a:t>
            </a:r>
          </a:p>
          <a:p>
            <a:pPr marL="723900" lvl="1" indent="-457200" rtl="0">
              <a:buFont typeface="+mj-lt"/>
              <a:buAutoNum type="arabicPeriod"/>
            </a:pPr>
            <a:r>
              <a:rPr lang="en-US" sz="2800" dirty="0"/>
              <a:t>Dataset Overview</a:t>
            </a:r>
          </a:p>
          <a:p>
            <a:pPr marL="723900" lvl="1" indent="-457200" rtl="0">
              <a:buFont typeface="+mj-lt"/>
              <a:buAutoNum type="arabicPeriod"/>
            </a:pPr>
            <a:r>
              <a:rPr lang="en-US" sz="2800" dirty="0"/>
              <a:t>Problems or challenges in the Dataset</a:t>
            </a:r>
          </a:p>
          <a:p>
            <a:pPr marL="723900" lvl="1" indent="-457200">
              <a:buFont typeface="+mj-lt"/>
              <a:buAutoNum type="arabicPeriod"/>
            </a:pPr>
            <a:r>
              <a:rPr lang="en-US" sz="2800" dirty="0"/>
              <a:t>Data Cleaning and Transformation Process</a:t>
            </a:r>
          </a:p>
          <a:p>
            <a:pPr marL="723900" lvl="1" indent="-457200" rtl="0">
              <a:buFont typeface="+mj-lt"/>
              <a:buAutoNum type="arabicPeriod"/>
            </a:pPr>
            <a:r>
              <a:rPr lang="en-US" sz="2800" dirty="0"/>
              <a:t>Insights and Findings</a:t>
            </a:r>
          </a:p>
        </p:txBody>
      </p:sp>
    </p:spTree>
    <p:extLst>
      <p:ext uri="{BB962C8B-B14F-4D97-AF65-F5344CB8AC3E}">
        <p14:creationId xmlns:p14="http://schemas.microsoft.com/office/powerpoint/2010/main" val="23757522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D7983E5C-3CD6-05DC-46B6-2A8A06E5F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223320B-8782-BA2E-5E9C-11F4EB0995F7}"/>
              </a:ext>
            </a:extLst>
          </p:cNvPr>
          <p:cNvSpPr txBox="1"/>
          <p:nvPr/>
        </p:nvSpPr>
        <p:spPr>
          <a:xfrm>
            <a:off x="7831856" y="2170828"/>
            <a:ext cx="344126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Comparing the populations of capital cities from different countries.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B95E41-0F11-D6CD-10FE-D684EB734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844" y="937846"/>
            <a:ext cx="5536955" cy="523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852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F46C7F02-FB68-36AA-6B44-C8DFAA1AB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4E177F-5973-749B-B53A-7049D8434260}"/>
              </a:ext>
            </a:extLst>
          </p:cNvPr>
          <p:cNvSpPr txBox="1"/>
          <p:nvPr/>
        </p:nvSpPr>
        <p:spPr>
          <a:xfrm>
            <a:off x="7685317" y="2196931"/>
            <a:ext cx="344126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Comparing the populations of capital cities from different countries.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CABE0-DA47-9292-A929-2CB64B87C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179" y="1050762"/>
            <a:ext cx="5132251" cy="485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22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040D0D8-3307-A300-3466-DF418F835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C42424C-5B69-BBFC-189F-6EDA866D9CBF}"/>
              </a:ext>
            </a:extLst>
          </p:cNvPr>
          <p:cNvSpPr txBox="1"/>
          <p:nvPr/>
        </p:nvSpPr>
        <p:spPr>
          <a:xfrm>
            <a:off x="8169948" y="2041483"/>
            <a:ext cx="356180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Identifying countries with sparse populations from the database.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CD0B78-99D6-7915-2922-82907BEEB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677" y="1487740"/>
            <a:ext cx="6946033" cy="400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289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0D6B5F74-864D-9873-14CD-059E3A66C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316A23A-B42E-CC41-6FF6-C75FF90689A7}"/>
              </a:ext>
            </a:extLst>
          </p:cNvPr>
          <p:cNvSpPr txBox="1"/>
          <p:nvPr/>
        </p:nvSpPr>
        <p:spPr>
          <a:xfrm>
            <a:off x="8371116" y="2178643"/>
            <a:ext cx="3580091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Providing data on cities ranked between 31st and 40th by population.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135F09-73BE-F09E-A2CB-93CAF6DF8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237" y="1120306"/>
            <a:ext cx="7281360" cy="479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3465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536F16-FBF0-C87F-8D2F-A9B641A78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C94926-D91E-3CBA-9362-E6ADFBD0619C}"/>
              </a:ext>
            </a:extLst>
          </p:cNvPr>
          <p:cNvSpPr txBox="1"/>
          <p:nvPr/>
        </p:nvSpPr>
        <p:spPr>
          <a:xfrm>
            <a:off x="3931921" y="2696971"/>
            <a:ext cx="50566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72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75772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F59AD3E-26FB-467A-27A0-DF05A35B8C71}"/>
              </a:ext>
            </a:extLst>
          </p:cNvPr>
          <p:cNvSpPr txBox="1"/>
          <p:nvPr/>
        </p:nvSpPr>
        <p:spPr>
          <a:xfrm>
            <a:off x="585216" y="323166"/>
            <a:ext cx="610362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dirty="0"/>
              <a:t>Project Brief</a:t>
            </a: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E2EA42B3-9AF0-0468-84AE-19EF684B7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770839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D8048C-32B0-7C13-06C1-25E2FEDFAB50}"/>
              </a:ext>
            </a:extLst>
          </p:cNvPr>
          <p:cNvSpPr txBox="1"/>
          <p:nvPr/>
        </p:nvSpPr>
        <p:spPr>
          <a:xfrm>
            <a:off x="585216" y="1343811"/>
            <a:ext cx="11475720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Explored a comprehensive global demographic dataset to analyze trends and patterns.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SQL to query and process structured data effectively.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Focused on deriving actionable insights for practical applications, including: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Urban Planning: </a:t>
            </a:r>
            <a:r>
              <a:rPr lang="en-US" dirty="0"/>
              <a:t>Identified population density and growth trends to aid infrastructure development.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Economic Research</a:t>
            </a:r>
            <a:r>
              <a:rPr lang="en-US" dirty="0"/>
              <a:t>: Analyzed GDP and life expectancy data to evaluate economic performance across regions.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Travel Recommendations</a:t>
            </a:r>
            <a:r>
              <a:rPr lang="en-US" sz="1600" b="1" dirty="0"/>
              <a:t>:</a:t>
            </a:r>
            <a:r>
              <a:rPr lang="en-US" dirty="0"/>
              <a:t> Highlighted key cities and countries based on socio-economic factors for travelers and businesses.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Aimed to uncover relationships between demographic variables to inform decision-making.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Demonstrated proficiency in SQL for advanced data querying and analysis techniques.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5353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13127C-2236-94F5-D51C-3609D2273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F051EA8-96C4-7EB7-CD04-A73756226080}"/>
              </a:ext>
            </a:extLst>
          </p:cNvPr>
          <p:cNvSpPr txBox="1"/>
          <p:nvPr/>
        </p:nvSpPr>
        <p:spPr>
          <a:xfrm>
            <a:off x="487393" y="348149"/>
            <a:ext cx="610362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dirty="0"/>
              <a:t>Dataset 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5FC4F4-230E-ADA5-C945-C5653990B041}"/>
              </a:ext>
            </a:extLst>
          </p:cNvPr>
          <p:cNvSpPr txBox="1"/>
          <p:nvPr/>
        </p:nvSpPr>
        <p:spPr>
          <a:xfrm>
            <a:off x="354948" y="1720840"/>
            <a:ext cx="1148210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/>
              <a:t>The project focuses on analyzing global demographic data to uncover trends and insights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sz="2400" dirty="0"/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/>
              <a:t>Focused on key metrics such as population, GDP, life expectancy, and urbanization patterns.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sz="2400" dirty="0"/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/>
              <a:t>The dataset includes diverse fields such as cities, countries, and various socio-economic indicators.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sz="2400" dirty="0"/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/>
              <a:t>By leveraging MySQL, this project aims to demonstrate advanced querying techniques and provide actionable insights from structured data.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993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60E3FF-32D9-8FAE-5FD1-A95869F43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407AD63-52D7-9871-B29D-F3D2C54B6425}"/>
              </a:ext>
            </a:extLst>
          </p:cNvPr>
          <p:cNvSpPr txBox="1"/>
          <p:nvPr/>
        </p:nvSpPr>
        <p:spPr>
          <a:xfrm>
            <a:off x="130776" y="715604"/>
            <a:ext cx="117747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/>
              <a:t>Identified Problems or Challenges in the Dataset</a:t>
            </a:r>
            <a:endParaRPr lang="en-GB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D363B4-D2A9-53FD-77AB-5C5BDC05752D}"/>
              </a:ext>
            </a:extLst>
          </p:cNvPr>
          <p:cNvSpPr txBox="1"/>
          <p:nvPr/>
        </p:nvSpPr>
        <p:spPr>
          <a:xfrm>
            <a:off x="338328" y="2240280"/>
            <a:ext cx="1096365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Managing large-scale data efficiently.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Lack of data for specific queries like GDP per capita in some regions.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Complexity in filtering multi-dimensional data for specific use cases.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323423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ECE5E3-6494-3B5A-2878-24C13D9EB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139180D-5049-7753-E2E2-B37C5EE0A451}"/>
              </a:ext>
            </a:extLst>
          </p:cNvPr>
          <p:cNvSpPr txBox="1"/>
          <p:nvPr/>
        </p:nvSpPr>
        <p:spPr>
          <a:xfrm>
            <a:off x="722376" y="639571"/>
            <a:ext cx="1011964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Data Cleaning and Transformation Process</a:t>
            </a:r>
            <a:endParaRPr lang="en-GB" sz="4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5BC578-610D-F58F-6155-07F1FA997012}"/>
              </a:ext>
            </a:extLst>
          </p:cNvPr>
          <p:cNvSpPr txBox="1"/>
          <p:nvPr/>
        </p:nvSpPr>
        <p:spPr>
          <a:xfrm>
            <a:off x="722376" y="2155311"/>
            <a:ext cx="846048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Removed duplicate entries and null values.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Standardized formats for population and city names.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Organized data into structured tables for querying.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666608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martArt Placeholder 11">
            <a:extLst>
              <a:ext uri="{FF2B5EF4-FFF2-40B4-BE49-F238E27FC236}">
                <a16:creationId xmlns:a16="http://schemas.microsoft.com/office/drawing/2014/main" id="{8A513B97-01F3-5B4C-3C83-5000AC1B180D}"/>
              </a:ext>
            </a:extLst>
          </p:cNvPr>
          <p:cNvPicPr>
            <a:picLocks noGrp="1" noChangeAspect="1"/>
          </p:cNvPicPr>
          <p:nvPr>
            <p:ph type="dgm" sz="quarter" idx="27"/>
          </p:nvPr>
        </p:nvPicPr>
        <p:blipFill>
          <a:blip r:embed="rId3"/>
          <a:stretch>
            <a:fillRect/>
          </a:stretch>
        </p:blipFill>
        <p:spPr>
          <a:xfrm>
            <a:off x="319111" y="1302551"/>
            <a:ext cx="7660397" cy="43752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816390-F039-281F-D34C-8FF97EFA3876}"/>
              </a:ext>
            </a:extLst>
          </p:cNvPr>
          <p:cNvSpPr txBox="1"/>
          <p:nvPr/>
        </p:nvSpPr>
        <p:spPr>
          <a:xfrm>
            <a:off x="8300509" y="2500471"/>
            <a:ext cx="366369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re Sans Pro Light"/>
                <a:ea typeface="+mn-ea"/>
                <a:cs typeface="+mn-cs"/>
              </a:rPr>
              <a:t>Count Cities in USA: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re Sans Pro Light"/>
                <a:ea typeface="+mn-ea"/>
                <a:cs typeface="+mn-cs"/>
              </a:rPr>
              <a:t> Determining the total number of cities within the country.</a:t>
            </a:r>
          </a:p>
        </p:txBody>
      </p:sp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9339160-A56B-5F13-5194-8EAD46FBD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255CFD-964F-B8CC-1BC2-DF00F5EE3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8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8185AA-14B9-F966-97FD-4858C8D31408}"/>
              </a:ext>
            </a:extLst>
          </p:cNvPr>
          <p:cNvSpPr txBox="1"/>
          <p:nvPr/>
        </p:nvSpPr>
        <p:spPr>
          <a:xfrm>
            <a:off x="7929761" y="2828834"/>
            <a:ext cx="36636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Featuring cities with names including the word 'New'.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537E80-A25E-909F-CFDB-140710C59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953" y="662580"/>
            <a:ext cx="5928555" cy="553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639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B3DF102-D252-2755-F8A1-3ECD27846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2BF9F8-33AF-F1FF-4FA7-26D7FC49F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9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7922BC-1DD7-8A6D-9887-E6271A62C28A}"/>
              </a:ext>
            </a:extLst>
          </p:cNvPr>
          <p:cNvSpPr txBox="1"/>
          <p:nvPr/>
        </p:nvSpPr>
        <p:spPr>
          <a:xfrm>
            <a:off x="7810889" y="2164205"/>
            <a:ext cx="366369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3200" dirty="0">
                <a:solidFill>
                  <a:prstClr val="black"/>
                </a:solidFill>
                <a:latin typeface="Quire Sans Pro Light"/>
              </a:rPr>
              <a:t>Listing only the first 10 most populous cities in the world from the database.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D6D855-2598-D96E-EB00-84B67E629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" y="568569"/>
            <a:ext cx="6592361" cy="572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57585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</TotalTime>
  <Words>514</Words>
  <Application>Microsoft Office PowerPoint</Application>
  <PresentationFormat>Widescreen</PresentationFormat>
  <Paragraphs>92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Gill Sans MT</vt:lpstr>
      <vt:lpstr>Quire Sans Pro Light</vt:lpstr>
      <vt:lpstr>Gallery</vt:lpstr>
      <vt:lpstr>SQL Learning Journey:  Exploring Population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Swapna Macha</dc:creator>
  <cp:lastModifiedBy>Swapna Macha</cp:lastModifiedBy>
  <cp:revision>7</cp:revision>
  <dcterms:created xsi:type="dcterms:W3CDTF">2024-12-01T17:21:30Z</dcterms:created>
  <dcterms:modified xsi:type="dcterms:W3CDTF">2024-12-01T19:32:10Z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